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ontserrat" pitchFamily="2" charset="0"/>
      <p:regular r:id="rId16"/>
      <p:bold r:id="rId17"/>
      <p:italic r:id="rId18"/>
      <p:boldItalic r:id="rId19"/>
    </p:embeddedFont>
    <p:embeddedFont>
      <p:font typeface="Montserrat ExtraBold" panose="020F0502020204030204" pitchFamily="34" charset="0"/>
      <p:bold r:id="rId20"/>
      <p:italic r:id="rId21"/>
      <p:boldItalic r:id="rId22"/>
    </p:embeddedFont>
    <p:embeddedFont>
      <p:font typeface="Montserrat Medium"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984F46-D5A4-491A-A2F0-E0FB43FCC157}">
  <a:tblStyle styleId="{F5984F46-D5A4-491A-A2F0-E0FB43FCC1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2"/>
  </p:normalViewPr>
  <p:slideViewPr>
    <p:cSldViewPr snapToGrid="0">
      <p:cViewPr varScale="1">
        <p:scale>
          <a:sx n="139" d="100"/>
          <a:sy n="139"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e569d59343_5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e569d59343_5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1. When the company is growing, the ability to scale its verification processes without proportional increases in cost or time is crucial. This ensures that the company can maintain high standards of security and trust as it expands its operations.</a:t>
            </a:r>
            <a:endParaRPr/>
          </a:p>
          <a:p>
            <a:pPr marL="0" lvl="0" indent="0" algn="l" rtl="0">
              <a:spcBef>
                <a:spcPts val="0"/>
              </a:spcBef>
              <a:spcAft>
                <a:spcPts val="0"/>
              </a:spcAft>
              <a:buClr>
                <a:schemeClr val="dk1"/>
              </a:buClr>
              <a:buSzPts val="1100"/>
              <a:buFont typeface="Arial"/>
              <a:buNone/>
            </a:pPr>
            <a:r>
              <a:rPr lang="en"/>
              <a:t>2. Cost savings come from reduced labor costs, fewer instances of fraud-related losses, and lower operational expenses. For example, a financial institution can save millions by preventing fraudulent transactions through automated image verification.</a:t>
            </a:r>
            <a:endParaRPr/>
          </a:p>
          <a:p>
            <a:pPr marL="0" lvl="0" indent="0" algn="l" rtl="0">
              <a:spcBef>
                <a:spcPts val="0"/>
              </a:spcBef>
              <a:spcAft>
                <a:spcPts val="0"/>
              </a:spcAft>
              <a:buNone/>
            </a:pPr>
            <a:r>
              <a:rPr lang="en"/>
              <a:t>3. This rapid processing capability saves significant amounts of time, allowing companies to allocate human resources to more strategic tasks. For instance, in media companies, automated deepfake detection can streamline content verification, enabling quicker publishing and reducing the workload on editorial teams.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73837c4ad5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73837c4ad5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73837c4ad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73837c4ad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73837c4ad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73837c4ad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training accuracy to evaluate our training dataset. Since in this dataset, predicting the</a:t>
            </a:r>
            <a:endParaRPr/>
          </a:p>
          <a:p>
            <a:pPr marL="0" lvl="0" indent="0" algn="l" rtl="0">
              <a:spcBef>
                <a:spcPts val="0"/>
              </a:spcBef>
              <a:spcAft>
                <a:spcPts val="0"/>
              </a:spcAft>
              <a:buNone/>
            </a:pPr>
            <a:r>
              <a:rPr lang="en"/>
              <a:t>image is a deepfake or real image, false positive and false negative are equally important. </a:t>
            </a:r>
            <a:endParaRPr/>
          </a:p>
          <a:p>
            <a:pPr marL="0" lvl="0" indent="0" algn="l" rtl="0">
              <a:spcBef>
                <a:spcPts val="0"/>
              </a:spcBef>
              <a:spcAft>
                <a:spcPts val="0"/>
              </a:spcAft>
              <a:buNone/>
            </a:pPr>
            <a:endParaRPr/>
          </a:p>
          <a:p>
            <a:pPr marL="0" lvl="0" indent="0" algn="l" rtl="0">
              <a:spcBef>
                <a:spcPts val="0"/>
              </a:spcBef>
              <a:spcAft>
                <a:spcPts val="0"/>
              </a:spcAft>
              <a:buNone/>
            </a:pPr>
            <a:r>
              <a:rPr lang="en"/>
              <a:t>We care about the TP, TN, FP, FN, so we use training accuracy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73837c4ad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73837c4ad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e569d59343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e569d59343_5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569d59343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e569d59343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e569d59343_5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e569d59343_5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e569d59343_5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e569d59343_5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43.jpg"/><Relationship Id="rId4" Type="http://schemas.openxmlformats.org/officeDocument/2006/relationships/image" Target="../media/image42.jpg"/></Relationships>
</file>

<file path=ppt/slides/_rels/slide1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384300" y="1876125"/>
            <a:ext cx="83754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Deepfake and Real Images</a:t>
            </a:r>
            <a:endParaRPr/>
          </a:p>
        </p:txBody>
      </p:sp>
      <p:sp>
        <p:nvSpPr>
          <p:cNvPr id="159" name="Google Shape;159;p36"/>
          <p:cNvSpPr txBox="1">
            <a:spLocks noGrp="1"/>
          </p:cNvSpPr>
          <p:nvPr>
            <p:ph type="subTitle" idx="1"/>
          </p:nvPr>
        </p:nvSpPr>
        <p:spPr>
          <a:xfrm>
            <a:off x="2252950" y="3704650"/>
            <a:ext cx="45021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Kai-Wen Lai, </a:t>
            </a:r>
            <a:endParaRPr dirty="0"/>
          </a:p>
        </p:txBody>
      </p:sp>
      <p:cxnSp>
        <p:nvCxnSpPr>
          <p:cNvPr id="161" name="Google Shape;161;p36"/>
          <p:cNvCxnSpPr/>
          <p:nvPr/>
        </p:nvCxnSpPr>
        <p:spPr>
          <a:xfrm>
            <a:off x="3190500" y="27175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p:nvPr/>
        </p:nvSpPr>
        <p:spPr>
          <a:xfrm>
            <a:off x="446675" y="399375"/>
            <a:ext cx="69168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latin typeface="Montserrat ExtraBold"/>
                <a:ea typeface="Montserrat ExtraBold"/>
                <a:cs typeface="Montserrat ExtraBold"/>
                <a:sym typeface="Montserrat ExtraBold"/>
              </a:rPr>
              <a:t>Improve validation performance</a:t>
            </a:r>
            <a:endParaRPr sz="2400">
              <a:solidFill>
                <a:schemeClr val="lt2"/>
              </a:solidFill>
              <a:latin typeface="Montserrat ExtraBold"/>
              <a:ea typeface="Montserrat ExtraBold"/>
              <a:cs typeface="Montserrat ExtraBold"/>
              <a:sym typeface="Montserrat ExtraBold"/>
            </a:endParaRPr>
          </a:p>
          <a:p>
            <a:pPr marL="0" lvl="0" indent="0" algn="l" rtl="0">
              <a:spcBef>
                <a:spcPts val="0"/>
              </a:spcBef>
              <a:spcAft>
                <a:spcPts val="0"/>
              </a:spcAft>
              <a:buNone/>
            </a:pPr>
            <a:endParaRPr sz="2400">
              <a:solidFill>
                <a:schemeClr val="dk2"/>
              </a:solidFill>
              <a:latin typeface="Montserrat"/>
              <a:ea typeface="Montserrat"/>
              <a:cs typeface="Montserrat"/>
              <a:sym typeface="Montserrat"/>
            </a:endParaRPr>
          </a:p>
        </p:txBody>
      </p:sp>
      <p:pic>
        <p:nvPicPr>
          <p:cNvPr id="261" name="Google Shape;261;p45"/>
          <p:cNvPicPr preferRelativeResize="0"/>
          <p:nvPr/>
        </p:nvPicPr>
        <p:blipFill rotWithShape="1">
          <a:blip r:embed="rId3">
            <a:alphaModFix/>
          </a:blip>
          <a:srcRect b="1864"/>
          <a:stretch/>
        </p:blipFill>
        <p:spPr>
          <a:xfrm>
            <a:off x="279638" y="1846475"/>
            <a:ext cx="4018926" cy="3035100"/>
          </a:xfrm>
          <a:prstGeom prst="rect">
            <a:avLst/>
          </a:prstGeom>
          <a:noFill/>
          <a:ln>
            <a:noFill/>
          </a:ln>
        </p:spPr>
      </p:pic>
      <p:sp>
        <p:nvSpPr>
          <p:cNvPr id="262" name="Google Shape;262;p45"/>
          <p:cNvSpPr txBox="1"/>
          <p:nvPr/>
        </p:nvSpPr>
        <p:spPr>
          <a:xfrm>
            <a:off x="789100" y="122497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Montserrat"/>
                <a:ea typeface="Montserrat"/>
                <a:cs typeface="Montserrat"/>
                <a:sym typeface="Montserrat"/>
              </a:rPr>
              <a:t>Using batch-normalization </a:t>
            </a:r>
            <a:endParaRPr/>
          </a:p>
        </p:txBody>
      </p:sp>
      <p:pic>
        <p:nvPicPr>
          <p:cNvPr id="263" name="Google Shape;263;p45"/>
          <p:cNvPicPr preferRelativeResize="0"/>
          <p:nvPr/>
        </p:nvPicPr>
        <p:blipFill>
          <a:blip r:embed="rId4">
            <a:alphaModFix/>
          </a:blip>
          <a:stretch>
            <a:fillRect/>
          </a:stretch>
        </p:blipFill>
        <p:spPr>
          <a:xfrm>
            <a:off x="4720650" y="1795299"/>
            <a:ext cx="4114801" cy="3197350"/>
          </a:xfrm>
          <a:prstGeom prst="rect">
            <a:avLst/>
          </a:prstGeom>
          <a:noFill/>
          <a:ln>
            <a:noFill/>
          </a:ln>
        </p:spPr>
      </p:pic>
      <p:sp>
        <p:nvSpPr>
          <p:cNvPr id="264" name="Google Shape;264;p45"/>
          <p:cNvSpPr txBox="1"/>
          <p:nvPr/>
        </p:nvSpPr>
        <p:spPr>
          <a:xfrm>
            <a:off x="4720650" y="998725"/>
            <a:ext cx="42525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Montserrat"/>
                <a:ea typeface="Montserrat"/>
                <a:cs typeface="Montserrat"/>
                <a:sym typeface="Montserrat"/>
              </a:rPr>
              <a:t>Using a mixture of batch-normalization, dropout regularization, and L2 regularization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p:nvPr/>
        </p:nvSpPr>
        <p:spPr>
          <a:xfrm>
            <a:off x="939150" y="193050"/>
            <a:ext cx="7265700" cy="11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900">
                <a:solidFill>
                  <a:schemeClr val="lt2"/>
                </a:solidFill>
                <a:latin typeface="Montserrat ExtraBold"/>
                <a:ea typeface="Montserrat ExtraBold"/>
                <a:cs typeface="Montserrat ExtraBold"/>
                <a:sym typeface="Montserrat ExtraBold"/>
              </a:rPr>
              <a:t>04 </a:t>
            </a:r>
            <a:r>
              <a:rPr lang="en" sz="2900">
                <a:solidFill>
                  <a:schemeClr val="lt2"/>
                </a:solidFill>
                <a:latin typeface="Montserrat ExtraBold"/>
                <a:ea typeface="Montserrat ExtraBold"/>
                <a:cs typeface="Montserrat ExtraBold"/>
                <a:sym typeface="Montserrat ExtraBold"/>
              </a:rPr>
              <a:t>Find the best model</a:t>
            </a:r>
            <a:endParaRPr sz="2900">
              <a:solidFill>
                <a:schemeClr val="lt2"/>
              </a:solidFill>
              <a:latin typeface="Montserrat ExtraBold"/>
              <a:ea typeface="Montserrat ExtraBold"/>
              <a:cs typeface="Montserrat ExtraBold"/>
              <a:sym typeface="Montserrat ExtraBold"/>
            </a:endParaRPr>
          </a:p>
          <a:p>
            <a:pPr marL="0" lvl="0" indent="0" algn="l" rtl="0">
              <a:spcBef>
                <a:spcPts val="0"/>
              </a:spcBef>
              <a:spcAft>
                <a:spcPts val="0"/>
              </a:spcAft>
              <a:buNone/>
            </a:pPr>
            <a:endParaRPr sz="2900">
              <a:solidFill>
                <a:schemeClr val="lt2"/>
              </a:solidFill>
              <a:latin typeface="Montserrat ExtraBold"/>
              <a:ea typeface="Montserrat ExtraBold"/>
              <a:cs typeface="Montserrat ExtraBold"/>
              <a:sym typeface="Montserrat ExtraBold"/>
            </a:endParaRPr>
          </a:p>
          <a:p>
            <a:pPr marL="0" lvl="0" indent="0" algn="ctr" rtl="0">
              <a:spcBef>
                <a:spcPts val="0"/>
              </a:spcBef>
              <a:spcAft>
                <a:spcPts val="0"/>
              </a:spcAft>
              <a:buNone/>
            </a:pPr>
            <a:r>
              <a:rPr lang="en" sz="1800">
                <a:solidFill>
                  <a:schemeClr val="dk2"/>
                </a:solidFill>
                <a:latin typeface="Montserrat"/>
                <a:ea typeface="Montserrat"/>
                <a:cs typeface="Montserrat"/>
                <a:sym typeface="Montserrat"/>
              </a:rPr>
              <a:t>Batch normalization + dropout 0.5</a:t>
            </a:r>
            <a:endParaRPr sz="1800">
              <a:solidFill>
                <a:schemeClr val="dk2"/>
              </a:solidFill>
              <a:latin typeface="Montserrat"/>
              <a:ea typeface="Montserrat"/>
              <a:cs typeface="Montserrat"/>
              <a:sym typeface="Montserrat"/>
            </a:endParaRPr>
          </a:p>
        </p:txBody>
      </p:sp>
      <p:pic>
        <p:nvPicPr>
          <p:cNvPr id="270" name="Google Shape;270;p46"/>
          <p:cNvPicPr preferRelativeResize="0"/>
          <p:nvPr/>
        </p:nvPicPr>
        <p:blipFill>
          <a:blip r:embed="rId3">
            <a:alphaModFix/>
          </a:blip>
          <a:stretch>
            <a:fillRect/>
          </a:stretch>
        </p:blipFill>
        <p:spPr>
          <a:xfrm>
            <a:off x="141300" y="2781900"/>
            <a:ext cx="2727408" cy="2124789"/>
          </a:xfrm>
          <a:prstGeom prst="rect">
            <a:avLst/>
          </a:prstGeom>
          <a:noFill/>
          <a:ln>
            <a:noFill/>
          </a:ln>
        </p:spPr>
      </p:pic>
      <p:pic>
        <p:nvPicPr>
          <p:cNvPr id="271" name="Google Shape;271;p46"/>
          <p:cNvPicPr preferRelativeResize="0"/>
          <p:nvPr/>
        </p:nvPicPr>
        <p:blipFill>
          <a:blip r:embed="rId4">
            <a:alphaModFix/>
          </a:blip>
          <a:stretch>
            <a:fillRect/>
          </a:stretch>
        </p:blipFill>
        <p:spPr>
          <a:xfrm>
            <a:off x="2964103" y="2782136"/>
            <a:ext cx="2888956" cy="2124789"/>
          </a:xfrm>
          <a:prstGeom prst="rect">
            <a:avLst/>
          </a:prstGeom>
          <a:noFill/>
          <a:ln>
            <a:noFill/>
          </a:ln>
        </p:spPr>
      </p:pic>
      <p:pic>
        <p:nvPicPr>
          <p:cNvPr id="272" name="Google Shape;272;p46"/>
          <p:cNvPicPr preferRelativeResize="0"/>
          <p:nvPr/>
        </p:nvPicPr>
        <p:blipFill>
          <a:blip r:embed="rId5">
            <a:alphaModFix/>
          </a:blip>
          <a:stretch>
            <a:fillRect/>
          </a:stretch>
        </p:blipFill>
        <p:spPr>
          <a:xfrm>
            <a:off x="6004459" y="2782136"/>
            <a:ext cx="3036740" cy="2124789"/>
          </a:xfrm>
          <a:prstGeom prst="rect">
            <a:avLst/>
          </a:prstGeom>
          <a:noFill/>
          <a:ln>
            <a:noFill/>
          </a:ln>
        </p:spPr>
      </p:pic>
      <p:sp>
        <p:nvSpPr>
          <p:cNvPr id="273" name="Google Shape;273;p46"/>
          <p:cNvSpPr txBox="1"/>
          <p:nvPr/>
        </p:nvSpPr>
        <p:spPr>
          <a:xfrm>
            <a:off x="373900" y="2371650"/>
            <a:ext cx="2494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Montserrat"/>
                <a:ea typeface="Montserrat"/>
                <a:cs typeface="Montserrat"/>
                <a:sym typeface="Montserrat"/>
              </a:rPr>
              <a:t>Training performance</a:t>
            </a:r>
            <a:endParaRPr/>
          </a:p>
        </p:txBody>
      </p:sp>
      <p:sp>
        <p:nvSpPr>
          <p:cNvPr id="274" name="Google Shape;274;p46"/>
          <p:cNvSpPr txBox="1"/>
          <p:nvPr/>
        </p:nvSpPr>
        <p:spPr>
          <a:xfrm>
            <a:off x="3249000" y="2371650"/>
            <a:ext cx="2494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Montserrat"/>
                <a:ea typeface="Montserrat"/>
                <a:cs typeface="Montserrat"/>
                <a:sym typeface="Montserrat"/>
              </a:rPr>
              <a:t>Validation  performance</a:t>
            </a:r>
            <a:endParaRPr/>
          </a:p>
        </p:txBody>
      </p:sp>
      <p:sp>
        <p:nvSpPr>
          <p:cNvPr id="275" name="Google Shape;275;p46"/>
          <p:cNvSpPr txBox="1"/>
          <p:nvPr/>
        </p:nvSpPr>
        <p:spPr>
          <a:xfrm>
            <a:off x="6546400" y="2371650"/>
            <a:ext cx="2494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Montserrat"/>
                <a:ea typeface="Montserrat"/>
                <a:cs typeface="Montserrat"/>
                <a:sym typeface="Montserrat"/>
              </a:rPr>
              <a:t>Test performance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7"/>
          <p:cNvSpPr txBox="1">
            <a:spLocks noGrp="1"/>
          </p:cNvSpPr>
          <p:nvPr>
            <p:ph type="body" idx="1"/>
          </p:nvPr>
        </p:nvSpPr>
        <p:spPr>
          <a:xfrm>
            <a:off x="4416600" y="1403675"/>
            <a:ext cx="4440900" cy="26937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AutoNum type="arabicPeriod"/>
            </a:pPr>
            <a:r>
              <a:rPr lang="en" sz="1500"/>
              <a:t>Ensuring that the company can maintain high standards of security and trust when it expands its operations.</a:t>
            </a:r>
            <a:endParaRPr sz="1500"/>
          </a:p>
          <a:p>
            <a:pPr marL="457200" lvl="0" indent="-323850" algn="l" rtl="0">
              <a:lnSpc>
                <a:spcPct val="115000"/>
              </a:lnSpc>
              <a:spcBef>
                <a:spcPts val="0"/>
              </a:spcBef>
              <a:spcAft>
                <a:spcPts val="0"/>
              </a:spcAft>
              <a:buSzPts val="1500"/>
              <a:buAutoNum type="arabicPeriod"/>
            </a:pPr>
            <a:r>
              <a:rPr lang="en" sz="1500"/>
              <a:t>Business can save millions by preventing fraudulent transactions through automated image verification.</a:t>
            </a:r>
            <a:endParaRPr sz="1500"/>
          </a:p>
          <a:p>
            <a:pPr marL="457200" lvl="0" indent="-323850" algn="l" rtl="0">
              <a:lnSpc>
                <a:spcPct val="115000"/>
              </a:lnSpc>
              <a:spcBef>
                <a:spcPts val="0"/>
              </a:spcBef>
              <a:spcAft>
                <a:spcPts val="0"/>
              </a:spcAft>
              <a:buSzPts val="1500"/>
              <a:buAutoNum type="arabicPeriod"/>
            </a:pPr>
            <a:r>
              <a:rPr lang="en" sz="1500"/>
              <a:t>Automated deepfake detection can streamline content verification, enabling quicker publishing and reducing the workload on editorial teams.</a:t>
            </a:r>
            <a:endParaRPr sz="1500"/>
          </a:p>
        </p:txBody>
      </p:sp>
      <p:pic>
        <p:nvPicPr>
          <p:cNvPr id="281" name="Google Shape;281;p47"/>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sp>
        <p:nvSpPr>
          <p:cNvPr id="282" name="Google Shape;282;p47"/>
          <p:cNvSpPr txBox="1"/>
          <p:nvPr/>
        </p:nvSpPr>
        <p:spPr>
          <a:xfrm>
            <a:off x="4208550" y="331950"/>
            <a:ext cx="48570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a:solidFill>
                  <a:schemeClr val="lt2"/>
                </a:solidFill>
                <a:latin typeface="Montserrat ExtraBold"/>
                <a:ea typeface="Montserrat ExtraBold"/>
                <a:cs typeface="Montserrat ExtraBold"/>
                <a:sym typeface="Montserrat ExtraBold"/>
              </a:rPr>
              <a:t>Business implications:</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a:spLocks noGrp="1"/>
          </p:cNvSpPr>
          <p:nvPr>
            <p:ph type="ctrTitle"/>
          </p:nvPr>
        </p:nvSpPr>
        <p:spPr>
          <a:xfrm>
            <a:off x="384300" y="2180925"/>
            <a:ext cx="83754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Thank You !</a:t>
            </a:r>
            <a:endParaRPr/>
          </a:p>
        </p:txBody>
      </p:sp>
      <p:cxnSp>
        <p:nvCxnSpPr>
          <p:cNvPr id="288" name="Google Shape;288;p48"/>
          <p:cNvCxnSpPr/>
          <p:nvPr/>
        </p:nvCxnSpPr>
        <p:spPr>
          <a:xfrm>
            <a:off x="3190500" y="30223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952475" y="564988"/>
            <a:ext cx="6820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Table for summary statistics</a:t>
            </a:r>
            <a:endParaRPr sz="2900"/>
          </a:p>
          <a:p>
            <a:pPr marL="0" lvl="0" indent="0" algn="l" rtl="0">
              <a:spcBef>
                <a:spcPts val="0"/>
              </a:spcBef>
              <a:spcAft>
                <a:spcPts val="0"/>
              </a:spcAft>
              <a:buNone/>
            </a:pPr>
            <a:endParaRPr sz="2900"/>
          </a:p>
        </p:txBody>
      </p:sp>
      <p:cxnSp>
        <p:nvCxnSpPr>
          <p:cNvPr id="167" name="Google Shape;167;p3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168" name="Google Shape;168;p37"/>
          <p:cNvGraphicFramePr/>
          <p:nvPr/>
        </p:nvGraphicFramePr>
        <p:xfrm>
          <a:off x="309438" y="1337200"/>
          <a:ext cx="8525125" cy="1859220"/>
        </p:xfrm>
        <a:graphic>
          <a:graphicData uri="http://schemas.openxmlformats.org/drawingml/2006/table">
            <a:tbl>
              <a:tblPr>
                <a:noFill/>
                <a:tableStyleId>{F5984F46-D5A4-491A-A2F0-E0FB43FCC157}</a:tableStyleId>
              </a:tblPr>
              <a:tblGrid>
                <a:gridCol w="1217875">
                  <a:extLst>
                    <a:ext uri="{9D8B030D-6E8A-4147-A177-3AD203B41FA5}">
                      <a16:colId xmlns:a16="http://schemas.microsoft.com/office/drawing/2014/main" val="20000"/>
                    </a:ext>
                  </a:extLst>
                </a:gridCol>
                <a:gridCol w="1217875">
                  <a:extLst>
                    <a:ext uri="{9D8B030D-6E8A-4147-A177-3AD203B41FA5}">
                      <a16:colId xmlns:a16="http://schemas.microsoft.com/office/drawing/2014/main" val="20001"/>
                    </a:ext>
                  </a:extLst>
                </a:gridCol>
                <a:gridCol w="1217875">
                  <a:extLst>
                    <a:ext uri="{9D8B030D-6E8A-4147-A177-3AD203B41FA5}">
                      <a16:colId xmlns:a16="http://schemas.microsoft.com/office/drawing/2014/main" val="20002"/>
                    </a:ext>
                  </a:extLst>
                </a:gridCol>
                <a:gridCol w="1217875">
                  <a:extLst>
                    <a:ext uri="{9D8B030D-6E8A-4147-A177-3AD203B41FA5}">
                      <a16:colId xmlns:a16="http://schemas.microsoft.com/office/drawing/2014/main" val="20003"/>
                    </a:ext>
                  </a:extLst>
                </a:gridCol>
                <a:gridCol w="1217875">
                  <a:extLst>
                    <a:ext uri="{9D8B030D-6E8A-4147-A177-3AD203B41FA5}">
                      <a16:colId xmlns:a16="http://schemas.microsoft.com/office/drawing/2014/main" val="20004"/>
                    </a:ext>
                  </a:extLst>
                </a:gridCol>
                <a:gridCol w="1217875">
                  <a:extLst>
                    <a:ext uri="{9D8B030D-6E8A-4147-A177-3AD203B41FA5}">
                      <a16:colId xmlns:a16="http://schemas.microsoft.com/office/drawing/2014/main" val="20005"/>
                    </a:ext>
                  </a:extLst>
                </a:gridCol>
                <a:gridCol w="1217875">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Description</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Mean</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Standard Deviation</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Median</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(min,max)</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Sample Size</a:t>
                      </a:r>
                      <a:endParaRPr>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Y</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Fake image(0)</a:t>
                      </a:r>
                      <a:endParaRPr>
                        <a:solidFill>
                          <a:schemeClr val="lt1"/>
                        </a:solidFill>
                        <a:latin typeface="Montserrat"/>
                        <a:ea typeface="Montserrat"/>
                        <a:cs typeface="Montserrat"/>
                        <a:sym typeface="Montserrat"/>
                      </a:endParaRPr>
                    </a:p>
                    <a:p>
                      <a:pPr marL="0" lvl="0" indent="0" algn="ctr" rtl="0">
                        <a:spcBef>
                          <a:spcPts val="0"/>
                        </a:spcBef>
                        <a:spcAft>
                          <a:spcPts val="0"/>
                        </a:spcAft>
                        <a:buNone/>
                      </a:pPr>
                      <a:endParaRPr>
                        <a:solidFill>
                          <a:schemeClr val="lt1"/>
                        </a:solidFill>
                        <a:latin typeface="Montserrat"/>
                        <a:ea typeface="Montserrat"/>
                        <a:cs typeface="Montserrat"/>
                        <a:sym typeface="Montserrat"/>
                      </a:endParaRPr>
                    </a:p>
                    <a:p>
                      <a:pPr marL="0" lvl="0" indent="0" algn="ctr" rtl="0">
                        <a:spcBef>
                          <a:spcPts val="0"/>
                        </a:spcBef>
                        <a:spcAft>
                          <a:spcPts val="0"/>
                        </a:spcAft>
                        <a:buNone/>
                      </a:pPr>
                      <a:r>
                        <a:rPr lang="en">
                          <a:solidFill>
                            <a:schemeClr val="lt1"/>
                          </a:solidFill>
                          <a:latin typeface="Montserrat"/>
                          <a:ea typeface="Montserrat"/>
                          <a:cs typeface="Montserrat"/>
                          <a:sym typeface="Montserrat"/>
                        </a:rPr>
                        <a:t>Real image(1)</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0.496</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(0,1)</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10905</a:t>
                      </a:r>
                      <a:endParaRPr>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1"/>
                  </a:ext>
                </a:extLst>
              </a:tr>
            </a:tbl>
          </a:graphicData>
        </a:graphic>
      </p:graphicFrame>
      <p:sp>
        <p:nvSpPr>
          <p:cNvPr id="169" name="Google Shape;169;p37"/>
          <p:cNvSpPr txBox="1">
            <a:spLocks noGrp="1"/>
          </p:cNvSpPr>
          <p:nvPr>
            <p:ph type="subTitle" idx="4294967295"/>
          </p:nvPr>
        </p:nvSpPr>
        <p:spPr>
          <a:xfrm>
            <a:off x="309462" y="3575775"/>
            <a:ext cx="85251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rPr>
              <a:t>We may need to normalize the input data. This is because each input image may have a different size. Furthermore, normalizing the input data can also help the model achieve higher prediction accuracy. </a:t>
            </a:r>
            <a:endParaRPr sz="1300">
              <a:solidFill>
                <a:schemeClr val="lt1"/>
              </a:solidFill>
            </a:endParaRPr>
          </a:p>
          <a:p>
            <a:pPr marL="0" lvl="0" indent="0" algn="l" rtl="0">
              <a:spcBef>
                <a:spcPts val="1600"/>
              </a:spcBef>
              <a:spcAft>
                <a:spcPts val="0"/>
              </a:spcAft>
              <a:buNone/>
            </a:pPr>
            <a:r>
              <a:rPr lang="en" sz="1300">
                <a:solidFill>
                  <a:schemeClr val="lt1"/>
                </a:solidFill>
              </a:rPr>
              <a:t>Normalization can make all the input features have the same scale and distribution, thereby improving the model's learning efficiency and generalization ability.</a:t>
            </a:r>
            <a:endParaRPr sz="1300">
              <a:solidFill>
                <a:schemeClr val="lt1"/>
              </a:solidFill>
            </a:endParaRPr>
          </a:p>
          <a:p>
            <a:pPr marL="0" lvl="0" indent="0" algn="l" rtl="0">
              <a:spcBef>
                <a:spcPts val="1600"/>
              </a:spcBef>
              <a:spcAft>
                <a:spcPts val="0"/>
              </a:spcAft>
              <a:buNone/>
            </a:pPr>
            <a:endParaRPr sz="1300">
              <a:solidFill>
                <a:schemeClr val="lt1"/>
              </a:solidFill>
            </a:endParaRPr>
          </a:p>
          <a:p>
            <a:pPr marL="0" lvl="0" indent="0" algn="l" rtl="0">
              <a:spcBef>
                <a:spcPts val="1600"/>
              </a:spcBef>
              <a:spcAft>
                <a:spcPts val="1600"/>
              </a:spcAft>
              <a:buNone/>
            </a:pP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8"/>
          <p:cNvSpPr txBox="1">
            <a:spLocks noGrp="1"/>
          </p:cNvSpPr>
          <p:nvPr>
            <p:ph type="subTitle" idx="1"/>
          </p:nvPr>
        </p:nvSpPr>
        <p:spPr>
          <a:xfrm>
            <a:off x="3638850" y="2610600"/>
            <a:ext cx="18663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we are using the image of human face either real or fake.</a:t>
            </a:r>
            <a:endParaRPr/>
          </a:p>
        </p:txBody>
      </p:sp>
      <p:sp>
        <p:nvSpPr>
          <p:cNvPr id="175" name="Google Shape;175;p38"/>
          <p:cNvSpPr txBox="1">
            <a:spLocks noGrp="1"/>
          </p:cNvSpPr>
          <p:nvPr>
            <p:ph type="subTitle" idx="3"/>
          </p:nvPr>
        </p:nvSpPr>
        <p:spPr>
          <a:xfrm>
            <a:off x="6152325" y="2693100"/>
            <a:ext cx="21267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set:  </a:t>
            </a:r>
            <a:r>
              <a:rPr lang="en" sz="1700" b="1"/>
              <a:t>6979</a:t>
            </a:r>
            <a:endParaRPr/>
          </a:p>
          <a:p>
            <a:pPr marL="0" lvl="0" indent="0" algn="l" rtl="0">
              <a:spcBef>
                <a:spcPts val="0"/>
              </a:spcBef>
              <a:spcAft>
                <a:spcPts val="0"/>
              </a:spcAft>
              <a:buNone/>
            </a:pPr>
            <a:r>
              <a:rPr lang="en"/>
              <a:t>Validation set:  </a:t>
            </a:r>
            <a:r>
              <a:rPr lang="en" sz="1700" b="1"/>
              <a:t>1745</a:t>
            </a:r>
            <a:r>
              <a:rPr lang="en"/>
              <a:t>  </a:t>
            </a:r>
            <a:endParaRPr/>
          </a:p>
          <a:p>
            <a:pPr marL="0" lvl="0" indent="0" algn="l" rtl="0">
              <a:spcBef>
                <a:spcPts val="0"/>
              </a:spcBef>
              <a:spcAft>
                <a:spcPts val="0"/>
              </a:spcAft>
              <a:buNone/>
            </a:pPr>
            <a:r>
              <a:rPr lang="en"/>
              <a:t>Testing set:  </a:t>
            </a:r>
            <a:r>
              <a:rPr lang="en" sz="1700" b="1"/>
              <a:t>2181</a:t>
            </a:r>
            <a:r>
              <a:rPr lang="en"/>
              <a:t>    </a:t>
            </a:r>
            <a:endParaRPr/>
          </a:p>
        </p:txBody>
      </p:sp>
      <p:sp>
        <p:nvSpPr>
          <p:cNvPr id="176" name="Google Shape;176;p38"/>
          <p:cNvSpPr txBox="1">
            <a:spLocks noGrp="1"/>
          </p:cNvSpPr>
          <p:nvPr>
            <p:ph type="title" idx="4"/>
          </p:nvPr>
        </p:nvSpPr>
        <p:spPr>
          <a:xfrm>
            <a:off x="1048447" y="15652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rPr>
              <a:t>Outcome variable</a:t>
            </a:r>
            <a:endParaRPr>
              <a:solidFill>
                <a:schemeClr val="lt2"/>
              </a:solidFill>
            </a:endParaRPr>
          </a:p>
        </p:txBody>
      </p:sp>
      <p:sp>
        <p:nvSpPr>
          <p:cNvPr id="177" name="Google Shape;177;p38"/>
          <p:cNvSpPr txBox="1">
            <a:spLocks noGrp="1"/>
          </p:cNvSpPr>
          <p:nvPr>
            <p:ph type="subTitle" idx="5"/>
          </p:nvPr>
        </p:nvSpPr>
        <p:spPr>
          <a:xfrm>
            <a:off x="1048450" y="2500600"/>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outcome variable we have is binary variable.</a:t>
            </a:r>
            <a:endParaRPr/>
          </a:p>
          <a:p>
            <a:pPr marL="0" lvl="0" indent="0" algn="ctr" rtl="0">
              <a:spcBef>
                <a:spcPts val="0"/>
              </a:spcBef>
              <a:spcAft>
                <a:spcPts val="0"/>
              </a:spcAft>
              <a:buNone/>
            </a:pPr>
            <a:endParaRPr/>
          </a:p>
          <a:p>
            <a:pPr marL="0" lvl="0" indent="0" algn="ctr" rtl="0">
              <a:spcBef>
                <a:spcPts val="0"/>
              </a:spcBef>
              <a:spcAft>
                <a:spcPts val="0"/>
              </a:spcAft>
              <a:buNone/>
            </a:pPr>
            <a:r>
              <a:rPr lang="en"/>
              <a:t>Deepfake images (0)</a:t>
            </a:r>
            <a:endParaRPr/>
          </a:p>
          <a:p>
            <a:pPr marL="0" lvl="0" indent="0" algn="ctr" rtl="0">
              <a:spcBef>
                <a:spcPts val="0"/>
              </a:spcBef>
              <a:spcAft>
                <a:spcPts val="0"/>
              </a:spcAft>
              <a:buNone/>
            </a:pPr>
            <a:r>
              <a:rPr lang="en"/>
              <a:t>Real images (1)</a:t>
            </a:r>
            <a:endParaRPr/>
          </a:p>
        </p:txBody>
      </p:sp>
      <p:cxnSp>
        <p:nvCxnSpPr>
          <p:cNvPr id="178" name="Google Shape;178;p38"/>
          <p:cNvCxnSpPr/>
          <p:nvPr/>
        </p:nvCxnSpPr>
        <p:spPr>
          <a:xfrm>
            <a:off x="1883350" y="2165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79" name="Google Shape;179;p38"/>
          <p:cNvCxnSpPr/>
          <p:nvPr/>
        </p:nvCxnSpPr>
        <p:spPr>
          <a:xfrm>
            <a:off x="4373400" y="2165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0" name="Google Shape;180;p38"/>
          <p:cNvCxnSpPr/>
          <p:nvPr/>
        </p:nvCxnSpPr>
        <p:spPr>
          <a:xfrm>
            <a:off x="6863450" y="2165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1" name="Google Shape;181;p38"/>
          <p:cNvSpPr txBox="1">
            <a:spLocks noGrp="1"/>
          </p:cNvSpPr>
          <p:nvPr>
            <p:ph type="title" idx="4"/>
          </p:nvPr>
        </p:nvSpPr>
        <p:spPr>
          <a:xfrm>
            <a:off x="3538497" y="154732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rPr>
              <a:t>Using </a:t>
            </a:r>
            <a:endParaRPr>
              <a:solidFill>
                <a:schemeClr val="lt2"/>
              </a:solidFill>
            </a:endParaRPr>
          </a:p>
          <a:p>
            <a:pPr marL="0" lvl="0" indent="0" algn="ctr" rtl="0">
              <a:spcBef>
                <a:spcPts val="0"/>
              </a:spcBef>
              <a:spcAft>
                <a:spcPts val="0"/>
              </a:spcAft>
              <a:buNone/>
            </a:pPr>
            <a:r>
              <a:rPr lang="en">
                <a:solidFill>
                  <a:schemeClr val="lt2"/>
                </a:solidFill>
              </a:rPr>
              <a:t>Image</a:t>
            </a:r>
            <a:endParaRPr>
              <a:solidFill>
                <a:schemeClr val="lt2"/>
              </a:solidFill>
            </a:endParaRPr>
          </a:p>
        </p:txBody>
      </p:sp>
      <p:sp>
        <p:nvSpPr>
          <p:cNvPr id="182" name="Google Shape;182;p38"/>
          <p:cNvSpPr txBox="1">
            <a:spLocks noGrp="1"/>
          </p:cNvSpPr>
          <p:nvPr>
            <p:ph type="title" idx="4"/>
          </p:nvPr>
        </p:nvSpPr>
        <p:spPr>
          <a:xfrm>
            <a:off x="6028547" y="154732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2"/>
                </a:solidFill>
              </a:rPr>
              <a:t>Split </a:t>
            </a:r>
            <a:endParaRPr>
              <a:solidFill>
                <a:schemeClr val="lt2"/>
              </a:solidFill>
            </a:endParaRPr>
          </a:p>
          <a:p>
            <a:pPr marL="0" lvl="0" indent="0" algn="ctr" rtl="0">
              <a:spcBef>
                <a:spcPts val="0"/>
              </a:spcBef>
              <a:spcAft>
                <a:spcPts val="0"/>
              </a:spcAft>
              <a:buNone/>
            </a:pPr>
            <a:r>
              <a:rPr lang="en">
                <a:solidFill>
                  <a:schemeClr val="lt2"/>
                </a:solidFill>
              </a:rPr>
              <a:t>data</a:t>
            </a:r>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9"/>
          <p:cNvSpPr txBox="1">
            <a:spLocks noGrp="1"/>
          </p:cNvSpPr>
          <p:nvPr>
            <p:ph type="title" idx="4"/>
          </p:nvPr>
        </p:nvSpPr>
        <p:spPr>
          <a:xfrm>
            <a:off x="180900" y="156875"/>
            <a:ext cx="9144000" cy="941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lphaLcPeriod"/>
            </a:pPr>
            <a:r>
              <a:rPr lang="en"/>
              <a:t>The metric(s) we using to evaluate training performance</a:t>
            </a:r>
            <a:endParaRPr/>
          </a:p>
        </p:txBody>
      </p:sp>
      <p:sp>
        <p:nvSpPr>
          <p:cNvPr id="188" name="Google Shape;188;p39"/>
          <p:cNvSpPr txBox="1">
            <a:spLocks noGrp="1"/>
          </p:cNvSpPr>
          <p:nvPr>
            <p:ph type="title"/>
          </p:nvPr>
        </p:nvSpPr>
        <p:spPr>
          <a:xfrm>
            <a:off x="802938" y="1022063"/>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700"/>
              <a:t>Training accuracy</a:t>
            </a:r>
            <a:endParaRPr sz="1700"/>
          </a:p>
        </p:txBody>
      </p:sp>
      <p:sp>
        <p:nvSpPr>
          <p:cNvPr id="189" name="Google Shape;189;p39"/>
          <p:cNvSpPr txBox="1">
            <a:spLocks noGrp="1"/>
          </p:cNvSpPr>
          <p:nvPr>
            <p:ph type="subTitle" idx="3"/>
          </p:nvPr>
        </p:nvSpPr>
        <p:spPr>
          <a:xfrm>
            <a:off x="409497" y="4274300"/>
            <a:ext cx="3293700" cy="941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t>Our training accuracy after 10 epochs is about 70%, which is better than human's random guess (50%).</a:t>
            </a:r>
            <a:endParaRPr sz="1200"/>
          </a:p>
          <a:p>
            <a:pPr marL="0" lvl="0" indent="0" algn="l" rtl="0">
              <a:lnSpc>
                <a:spcPct val="115000"/>
              </a:lnSpc>
              <a:spcBef>
                <a:spcPts val="0"/>
              </a:spcBef>
              <a:spcAft>
                <a:spcPts val="0"/>
              </a:spcAft>
              <a:buNone/>
            </a:pPr>
            <a:endParaRPr sz="1200"/>
          </a:p>
        </p:txBody>
      </p:sp>
      <p:cxnSp>
        <p:nvCxnSpPr>
          <p:cNvPr id="190" name="Google Shape;190;p39"/>
          <p:cNvCxnSpPr/>
          <p:nvPr/>
        </p:nvCxnSpPr>
        <p:spPr>
          <a:xfrm>
            <a:off x="1862088" y="164298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91" name="Google Shape;191;p39"/>
          <p:cNvPicPr preferRelativeResize="0"/>
          <p:nvPr/>
        </p:nvPicPr>
        <p:blipFill>
          <a:blip r:embed="rId3">
            <a:alphaModFix/>
          </a:blip>
          <a:stretch>
            <a:fillRect/>
          </a:stretch>
        </p:blipFill>
        <p:spPr>
          <a:xfrm>
            <a:off x="498925" y="1867876"/>
            <a:ext cx="3216575" cy="2352600"/>
          </a:xfrm>
          <a:prstGeom prst="rect">
            <a:avLst/>
          </a:prstGeom>
          <a:noFill/>
          <a:ln>
            <a:noFill/>
          </a:ln>
        </p:spPr>
      </p:pic>
      <p:pic>
        <p:nvPicPr>
          <p:cNvPr id="192" name="Google Shape;192;p39"/>
          <p:cNvPicPr preferRelativeResize="0"/>
          <p:nvPr/>
        </p:nvPicPr>
        <p:blipFill>
          <a:blip r:embed="rId4">
            <a:alphaModFix/>
          </a:blip>
          <a:stretch>
            <a:fillRect/>
          </a:stretch>
        </p:blipFill>
        <p:spPr>
          <a:xfrm>
            <a:off x="4034638" y="964025"/>
            <a:ext cx="2763001" cy="2102429"/>
          </a:xfrm>
          <a:prstGeom prst="rect">
            <a:avLst/>
          </a:prstGeom>
          <a:noFill/>
          <a:ln>
            <a:noFill/>
          </a:ln>
        </p:spPr>
      </p:pic>
      <p:pic>
        <p:nvPicPr>
          <p:cNvPr id="193" name="Google Shape;193;p39"/>
          <p:cNvPicPr preferRelativeResize="0"/>
          <p:nvPr/>
        </p:nvPicPr>
        <p:blipFill>
          <a:blip r:embed="rId5">
            <a:alphaModFix/>
          </a:blip>
          <a:stretch>
            <a:fillRect/>
          </a:stretch>
        </p:blipFill>
        <p:spPr>
          <a:xfrm>
            <a:off x="4034650" y="3085015"/>
            <a:ext cx="2763000" cy="1993035"/>
          </a:xfrm>
          <a:prstGeom prst="rect">
            <a:avLst/>
          </a:prstGeom>
          <a:noFill/>
          <a:ln>
            <a:noFill/>
          </a:ln>
        </p:spPr>
      </p:pic>
      <p:sp>
        <p:nvSpPr>
          <p:cNvPr id="194" name="Google Shape;194;p39"/>
          <p:cNvSpPr txBox="1">
            <a:spLocks noGrp="1"/>
          </p:cNvSpPr>
          <p:nvPr>
            <p:ph type="body" idx="4294967295"/>
          </p:nvPr>
        </p:nvSpPr>
        <p:spPr>
          <a:xfrm>
            <a:off x="7212225" y="2088875"/>
            <a:ext cx="1677900" cy="37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rPr>
              <a:t>Training accuracy after 10 epoches is about 63%</a:t>
            </a:r>
            <a:endParaRPr sz="1200">
              <a:solidFill>
                <a:schemeClr val="lt1"/>
              </a:solidFill>
            </a:endParaRPr>
          </a:p>
          <a:p>
            <a:pPr marL="0" lvl="0" indent="0" algn="l" rtl="0">
              <a:spcBef>
                <a:spcPts val="1600"/>
              </a:spcBef>
              <a:spcAft>
                <a:spcPts val="0"/>
              </a:spcAft>
              <a:buNone/>
            </a:pPr>
            <a:endParaRPr sz="1200">
              <a:solidFill>
                <a:schemeClr val="lt1"/>
              </a:solidFill>
            </a:endParaRPr>
          </a:p>
          <a:p>
            <a:pPr marL="0" lvl="0" indent="0" algn="l" rtl="0">
              <a:spcBef>
                <a:spcPts val="1600"/>
              </a:spcBef>
              <a:spcAft>
                <a:spcPts val="1600"/>
              </a:spcAft>
              <a:buNone/>
            </a:pPr>
            <a:endParaRPr sz="1200">
              <a:solidFill>
                <a:schemeClr val="lt1"/>
              </a:solidFill>
            </a:endParaRPr>
          </a:p>
        </p:txBody>
      </p:sp>
      <p:sp>
        <p:nvSpPr>
          <p:cNvPr id="195" name="Google Shape;195;p39"/>
          <p:cNvSpPr/>
          <p:nvPr/>
        </p:nvSpPr>
        <p:spPr>
          <a:xfrm>
            <a:off x="6951641" y="2192675"/>
            <a:ext cx="168300" cy="16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6" name="Google Shape;196;p39"/>
          <p:cNvSpPr txBox="1">
            <a:spLocks noGrp="1"/>
          </p:cNvSpPr>
          <p:nvPr>
            <p:ph type="body" idx="4294967295"/>
          </p:nvPr>
        </p:nvSpPr>
        <p:spPr>
          <a:xfrm>
            <a:off x="7231676" y="3888800"/>
            <a:ext cx="1677900" cy="3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lt1"/>
                </a:solidFill>
              </a:rPr>
              <a:t>Training accuracy of increase hidden units is 73%</a:t>
            </a:r>
            <a:endParaRPr sz="1200">
              <a:solidFill>
                <a:schemeClr val="lt1"/>
              </a:solidFill>
            </a:endParaRPr>
          </a:p>
        </p:txBody>
      </p:sp>
      <p:sp>
        <p:nvSpPr>
          <p:cNvPr id="197" name="Google Shape;197;p39"/>
          <p:cNvSpPr/>
          <p:nvPr/>
        </p:nvSpPr>
        <p:spPr>
          <a:xfrm>
            <a:off x="6951641" y="3997388"/>
            <a:ext cx="168300" cy="16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8" name="Google Shape;198;p39"/>
          <p:cNvSpPr txBox="1">
            <a:spLocks noGrp="1"/>
          </p:cNvSpPr>
          <p:nvPr>
            <p:ph type="title" idx="4"/>
          </p:nvPr>
        </p:nvSpPr>
        <p:spPr>
          <a:xfrm>
            <a:off x="6951650" y="1326875"/>
            <a:ext cx="1957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Logistic regression model</a:t>
            </a:r>
            <a:endParaRPr sz="1400"/>
          </a:p>
        </p:txBody>
      </p:sp>
      <p:sp>
        <p:nvSpPr>
          <p:cNvPr id="199" name="Google Shape;199;p39"/>
          <p:cNvSpPr txBox="1"/>
          <p:nvPr/>
        </p:nvSpPr>
        <p:spPr>
          <a:xfrm>
            <a:off x="6951650" y="3226775"/>
            <a:ext cx="178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Montserrat ExtraBold"/>
                <a:ea typeface="Montserrat ExtraBold"/>
                <a:cs typeface="Montserrat ExtraBold"/>
                <a:sym typeface="Montserrat ExtraBold"/>
              </a:rPr>
              <a:t>Bigger neural network</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0"/>
          <p:cNvSpPr txBox="1">
            <a:spLocks noGrp="1"/>
          </p:cNvSpPr>
          <p:nvPr>
            <p:ph type="title"/>
          </p:nvPr>
        </p:nvSpPr>
        <p:spPr>
          <a:xfrm>
            <a:off x="439625" y="31600"/>
            <a:ext cx="8851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e. Using a better optimization algorithm</a:t>
            </a:r>
            <a:endParaRPr sz="2900"/>
          </a:p>
          <a:p>
            <a:pPr marL="0" lvl="0" indent="0" algn="l" rtl="0">
              <a:spcBef>
                <a:spcPts val="0"/>
              </a:spcBef>
              <a:spcAft>
                <a:spcPts val="0"/>
              </a:spcAft>
              <a:buNone/>
            </a:pPr>
            <a:endParaRPr sz="2900"/>
          </a:p>
        </p:txBody>
      </p:sp>
      <p:graphicFrame>
        <p:nvGraphicFramePr>
          <p:cNvPr id="205" name="Google Shape;205;p40"/>
          <p:cNvGraphicFramePr/>
          <p:nvPr/>
        </p:nvGraphicFramePr>
        <p:xfrm>
          <a:off x="1138475" y="865175"/>
          <a:ext cx="6727000" cy="1584840"/>
        </p:xfrm>
        <a:graphic>
          <a:graphicData uri="http://schemas.openxmlformats.org/drawingml/2006/table">
            <a:tbl>
              <a:tblPr>
                <a:noFill/>
                <a:tableStyleId>{F5984F46-D5A4-491A-A2F0-E0FB43FCC157}</a:tableStyleId>
              </a:tblPr>
              <a:tblGrid>
                <a:gridCol w="3363500">
                  <a:extLst>
                    <a:ext uri="{9D8B030D-6E8A-4147-A177-3AD203B41FA5}">
                      <a16:colId xmlns:a16="http://schemas.microsoft.com/office/drawing/2014/main" val="20000"/>
                    </a:ext>
                  </a:extLst>
                </a:gridCol>
                <a:gridCol w="3363500">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Optimization Algorithm </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Training Accuracy</a:t>
                      </a:r>
                      <a:endParaRPr>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Adam</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81 %</a:t>
                      </a:r>
                      <a:endParaRPr>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Nadam</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73 %</a:t>
                      </a:r>
                      <a:endParaRPr>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Rmsprop</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85 %</a:t>
                      </a:r>
                      <a:endParaRPr>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3"/>
                  </a:ext>
                </a:extLst>
              </a:tr>
            </a:tbl>
          </a:graphicData>
        </a:graphic>
      </p:graphicFrame>
      <p:pic>
        <p:nvPicPr>
          <p:cNvPr id="206" name="Google Shape;206;p40"/>
          <p:cNvPicPr preferRelativeResize="0"/>
          <p:nvPr/>
        </p:nvPicPr>
        <p:blipFill>
          <a:blip r:embed="rId3">
            <a:alphaModFix/>
          </a:blip>
          <a:stretch>
            <a:fillRect/>
          </a:stretch>
        </p:blipFill>
        <p:spPr>
          <a:xfrm>
            <a:off x="3103375" y="2924225"/>
            <a:ext cx="2797192" cy="2012551"/>
          </a:xfrm>
          <a:prstGeom prst="rect">
            <a:avLst/>
          </a:prstGeom>
          <a:noFill/>
          <a:ln>
            <a:noFill/>
          </a:ln>
        </p:spPr>
      </p:pic>
      <p:pic>
        <p:nvPicPr>
          <p:cNvPr id="207" name="Google Shape;207;p40"/>
          <p:cNvPicPr preferRelativeResize="0"/>
          <p:nvPr/>
        </p:nvPicPr>
        <p:blipFill>
          <a:blip r:embed="rId4">
            <a:alphaModFix/>
          </a:blip>
          <a:stretch>
            <a:fillRect/>
          </a:stretch>
        </p:blipFill>
        <p:spPr>
          <a:xfrm>
            <a:off x="114575" y="2924225"/>
            <a:ext cx="2705579" cy="2012550"/>
          </a:xfrm>
          <a:prstGeom prst="rect">
            <a:avLst/>
          </a:prstGeom>
          <a:noFill/>
          <a:ln>
            <a:noFill/>
          </a:ln>
        </p:spPr>
      </p:pic>
      <p:pic>
        <p:nvPicPr>
          <p:cNvPr id="208" name="Google Shape;208;p40"/>
          <p:cNvPicPr preferRelativeResize="0"/>
          <p:nvPr/>
        </p:nvPicPr>
        <p:blipFill>
          <a:blip r:embed="rId5">
            <a:alphaModFix/>
          </a:blip>
          <a:stretch>
            <a:fillRect/>
          </a:stretch>
        </p:blipFill>
        <p:spPr>
          <a:xfrm>
            <a:off x="6183800" y="2945949"/>
            <a:ext cx="2705574" cy="1990826"/>
          </a:xfrm>
          <a:prstGeom prst="rect">
            <a:avLst/>
          </a:prstGeom>
          <a:noFill/>
          <a:ln>
            <a:noFill/>
          </a:ln>
        </p:spPr>
      </p:pic>
      <p:sp>
        <p:nvSpPr>
          <p:cNvPr id="209" name="Google Shape;209;p40"/>
          <p:cNvSpPr txBox="1"/>
          <p:nvPr/>
        </p:nvSpPr>
        <p:spPr>
          <a:xfrm>
            <a:off x="114575" y="2532250"/>
            <a:ext cx="250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Adam</a:t>
            </a:r>
            <a:endParaRPr/>
          </a:p>
        </p:txBody>
      </p:sp>
      <p:sp>
        <p:nvSpPr>
          <p:cNvPr id="210" name="Google Shape;210;p40"/>
          <p:cNvSpPr txBox="1"/>
          <p:nvPr/>
        </p:nvSpPr>
        <p:spPr>
          <a:xfrm>
            <a:off x="3317700" y="2524025"/>
            <a:ext cx="250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Nadam</a:t>
            </a:r>
            <a:endParaRPr/>
          </a:p>
        </p:txBody>
      </p:sp>
      <p:sp>
        <p:nvSpPr>
          <p:cNvPr id="211" name="Google Shape;211;p40"/>
          <p:cNvSpPr txBox="1"/>
          <p:nvPr/>
        </p:nvSpPr>
        <p:spPr>
          <a:xfrm>
            <a:off x="6243150" y="2538325"/>
            <a:ext cx="250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Rmsprop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1"/>
          <p:cNvSpPr txBox="1"/>
          <p:nvPr/>
        </p:nvSpPr>
        <p:spPr>
          <a:xfrm>
            <a:off x="463700" y="404525"/>
            <a:ext cx="8222400" cy="12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latin typeface="Montserrat ExtraBold"/>
                <a:ea typeface="Montserrat ExtraBold"/>
                <a:cs typeface="Montserrat ExtraBold"/>
                <a:sym typeface="Montserrat ExtraBold"/>
              </a:rPr>
              <a:t>F. Report a table in which you show the training performance for at least three different epochs.</a:t>
            </a:r>
            <a:endParaRPr sz="2400">
              <a:solidFill>
                <a:schemeClr val="lt2"/>
              </a:solidFill>
              <a:latin typeface="Montserrat ExtraBold"/>
              <a:ea typeface="Montserrat ExtraBold"/>
              <a:cs typeface="Montserrat ExtraBold"/>
              <a:sym typeface="Montserrat ExtraBold"/>
            </a:endParaRPr>
          </a:p>
          <a:p>
            <a:pPr marL="0" lvl="0" indent="0" algn="l" rtl="0">
              <a:spcBef>
                <a:spcPts val="0"/>
              </a:spcBef>
              <a:spcAft>
                <a:spcPts val="0"/>
              </a:spcAft>
              <a:buNone/>
            </a:pPr>
            <a:endParaRPr sz="2400">
              <a:solidFill>
                <a:schemeClr val="dk2"/>
              </a:solidFill>
              <a:latin typeface="Montserrat"/>
              <a:ea typeface="Montserrat"/>
              <a:cs typeface="Montserrat"/>
              <a:sym typeface="Montserrat"/>
            </a:endParaRPr>
          </a:p>
        </p:txBody>
      </p:sp>
      <p:graphicFrame>
        <p:nvGraphicFramePr>
          <p:cNvPr id="217" name="Google Shape;217;p41"/>
          <p:cNvGraphicFramePr/>
          <p:nvPr/>
        </p:nvGraphicFramePr>
        <p:xfrm>
          <a:off x="952500" y="1504950"/>
          <a:ext cx="7239000" cy="792420"/>
        </p:xfrm>
        <a:graphic>
          <a:graphicData uri="http://schemas.openxmlformats.org/drawingml/2006/table">
            <a:tbl>
              <a:tblPr>
                <a:noFill/>
                <a:tableStyleId>{F5984F46-D5A4-491A-A2F0-E0FB43FCC157}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Epoches</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10</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13</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15</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Training accuracy</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85%</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92%</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92.7%</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bl>
          </a:graphicData>
        </a:graphic>
      </p:graphicFrame>
      <p:pic>
        <p:nvPicPr>
          <p:cNvPr id="218" name="Google Shape;218;p41"/>
          <p:cNvPicPr preferRelativeResize="0"/>
          <p:nvPr/>
        </p:nvPicPr>
        <p:blipFill>
          <a:blip r:embed="rId3">
            <a:alphaModFix/>
          </a:blip>
          <a:stretch>
            <a:fillRect/>
          </a:stretch>
        </p:blipFill>
        <p:spPr>
          <a:xfrm>
            <a:off x="228600" y="2890425"/>
            <a:ext cx="2758725" cy="2100675"/>
          </a:xfrm>
          <a:prstGeom prst="rect">
            <a:avLst/>
          </a:prstGeom>
          <a:noFill/>
          <a:ln>
            <a:noFill/>
          </a:ln>
        </p:spPr>
      </p:pic>
      <p:pic>
        <p:nvPicPr>
          <p:cNvPr id="219" name="Google Shape;219;p41"/>
          <p:cNvPicPr preferRelativeResize="0"/>
          <p:nvPr/>
        </p:nvPicPr>
        <p:blipFill>
          <a:blip r:embed="rId4">
            <a:alphaModFix/>
          </a:blip>
          <a:stretch>
            <a:fillRect/>
          </a:stretch>
        </p:blipFill>
        <p:spPr>
          <a:xfrm>
            <a:off x="3139725" y="2890413"/>
            <a:ext cx="2758726" cy="2100687"/>
          </a:xfrm>
          <a:prstGeom prst="rect">
            <a:avLst/>
          </a:prstGeom>
          <a:noFill/>
          <a:ln>
            <a:noFill/>
          </a:ln>
        </p:spPr>
      </p:pic>
      <p:pic>
        <p:nvPicPr>
          <p:cNvPr id="220" name="Google Shape;220;p41"/>
          <p:cNvPicPr preferRelativeResize="0"/>
          <p:nvPr/>
        </p:nvPicPr>
        <p:blipFill>
          <a:blip r:embed="rId5">
            <a:alphaModFix/>
          </a:blip>
          <a:stretch>
            <a:fillRect/>
          </a:stretch>
        </p:blipFill>
        <p:spPr>
          <a:xfrm>
            <a:off x="6050850" y="2890425"/>
            <a:ext cx="2848317" cy="2100675"/>
          </a:xfrm>
          <a:prstGeom prst="rect">
            <a:avLst/>
          </a:prstGeom>
          <a:noFill/>
          <a:ln>
            <a:noFill/>
          </a:ln>
        </p:spPr>
      </p:pic>
      <p:sp>
        <p:nvSpPr>
          <p:cNvPr id="221" name="Google Shape;221;p41"/>
          <p:cNvSpPr txBox="1"/>
          <p:nvPr/>
        </p:nvSpPr>
        <p:spPr>
          <a:xfrm>
            <a:off x="862163" y="2469988"/>
            <a:ext cx="1491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Epoches = 10</a:t>
            </a:r>
            <a:endParaRPr/>
          </a:p>
        </p:txBody>
      </p:sp>
      <p:sp>
        <p:nvSpPr>
          <p:cNvPr id="222" name="Google Shape;222;p41"/>
          <p:cNvSpPr txBox="1"/>
          <p:nvPr/>
        </p:nvSpPr>
        <p:spPr>
          <a:xfrm>
            <a:off x="3773275" y="2469988"/>
            <a:ext cx="1491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Epoches = 13</a:t>
            </a:r>
            <a:endParaRPr/>
          </a:p>
        </p:txBody>
      </p:sp>
      <p:sp>
        <p:nvSpPr>
          <p:cNvPr id="223" name="Google Shape;223;p41"/>
          <p:cNvSpPr txBox="1"/>
          <p:nvPr/>
        </p:nvSpPr>
        <p:spPr>
          <a:xfrm>
            <a:off x="6807438" y="2469988"/>
            <a:ext cx="14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Epoches = 15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2"/>
          <p:cNvSpPr txBox="1"/>
          <p:nvPr/>
        </p:nvSpPr>
        <p:spPr>
          <a:xfrm>
            <a:off x="270725" y="121875"/>
            <a:ext cx="8583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latin typeface="Montserrat ExtraBold"/>
                <a:ea typeface="Montserrat ExtraBold"/>
                <a:cs typeface="Montserrat ExtraBold"/>
                <a:sym typeface="Montserrat ExtraBold"/>
              </a:rPr>
              <a:t>G Report a table in which you show the training performance for at least three different weight initializations. </a:t>
            </a:r>
            <a:endParaRPr sz="2400">
              <a:solidFill>
                <a:schemeClr val="dk2"/>
              </a:solidFill>
              <a:latin typeface="Montserrat"/>
              <a:ea typeface="Montserrat"/>
              <a:cs typeface="Montserrat"/>
              <a:sym typeface="Montserrat"/>
            </a:endParaRPr>
          </a:p>
        </p:txBody>
      </p:sp>
      <p:graphicFrame>
        <p:nvGraphicFramePr>
          <p:cNvPr id="229" name="Google Shape;229;p42"/>
          <p:cNvGraphicFramePr/>
          <p:nvPr/>
        </p:nvGraphicFramePr>
        <p:xfrm>
          <a:off x="952500" y="1581150"/>
          <a:ext cx="7239000" cy="792420"/>
        </p:xfrm>
        <a:graphic>
          <a:graphicData uri="http://schemas.openxmlformats.org/drawingml/2006/table">
            <a:tbl>
              <a:tblPr>
                <a:noFill/>
                <a:tableStyleId>{F5984F46-D5A4-491A-A2F0-E0FB43FCC157}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kernel_initializer</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random_unifrom</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he_uniform</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zeros</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Training Accuracy</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78%</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77%</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49%</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bl>
          </a:graphicData>
        </a:graphic>
      </p:graphicFrame>
      <p:pic>
        <p:nvPicPr>
          <p:cNvPr id="230" name="Google Shape;230;p42"/>
          <p:cNvPicPr preferRelativeResize="0"/>
          <p:nvPr/>
        </p:nvPicPr>
        <p:blipFill>
          <a:blip r:embed="rId3">
            <a:alphaModFix/>
          </a:blip>
          <a:stretch>
            <a:fillRect/>
          </a:stretch>
        </p:blipFill>
        <p:spPr>
          <a:xfrm>
            <a:off x="6048346" y="2941300"/>
            <a:ext cx="2899553" cy="2140299"/>
          </a:xfrm>
          <a:prstGeom prst="rect">
            <a:avLst/>
          </a:prstGeom>
          <a:noFill/>
          <a:ln>
            <a:noFill/>
          </a:ln>
        </p:spPr>
      </p:pic>
      <p:pic>
        <p:nvPicPr>
          <p:cNvPr id="231" name="Google Shape;231;p42"/>
          <p:cNvPicPr preferRelativeResize="0"/>
          <p:nvPr/>
        </p:nvPicPr>
        <p:blipFill>
          <a:blip r:embed="rId4">
            <a:alphaModFix/>
          </a:blip>
          <a:stretch>
            <a:fillRect/>
          </a:stretch>
        </p:blipFill>
        <p:spPr>
          <a:xfrm>
            <a:off x="3107225" y="2941300"/>
            <a:ext cx="2768080" cy="2140299"/>
          </a:xfrm>
          <a:prstGeom prst="rect">
            <a:avLst/>
          </a:prstGeom>
          <a:noFill/>
          <a:ln>
            <a:noFill/>
          </a:ln>
        </p:spPr>
      </p:pic>
      <p:pic>
        <p:nvPicPr>
          <p:cNvPr id="232" name="Google Shape;232;p42"/>
          <p:cNvPicPr preferRelativeResize="0"/>
          <p:nvPr/>
        </p:nvPicPr>
        <p:blipFill>
          <a:blip r:embed="rId5">
            <a:alphaModFix/>
          </a:blip>
          <a:stretch>
            <a:fillRect/>
          </a:stretch>
        </p:blipFill>
        <p:spPr>
          <a:xfrm>
            <a:off x="166100" y="2950000"/>
            <a:ext cx="2768075" cy="2140301"/>
          </a:xfrm>
          <a:prstGeom prst="rect">
            <a:avLst/>
          </a:prstGeom>
          <a:noFill/>
          <a:ln>
            <a:noFill/>
          </a:ln>
        </p:spPr>
      </p:pic>
      <p:sp>
        <p:nvSpPr>
          <p:cNvPr id="233" name="Google Shape;233;p42"/>
          <p:cNvSpPr txBox="1"/>
          <p:nvPr/>
        </p:nvSpPr>
        <p:spPr>
          <a:xfrm>
            <a:off x="464888" y="2549800"/>
            <a:ext cx="217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random_unifrom</a:t>
            </a:r>
            <a:endParaRPr/>
          </a:p>
        </p:txBody>
      </p:sp>
      <p:sp>
        <p:nvSpPr>
          <p:cNvPr id="234" name="Google Shape;234;p42"/>
          <p:cNvSpPr txBox="1"/>
          <p:nvPr/>
        </p:nvSpPr>
        <p:spPr>
          <a:xfrm>
            <a:off x="3406000" y="2549800"/>
            <a:ext cx="217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he_unifrom</a:t>
            </a:r>
            <a:endParaRPr/>
          </a:p>
        </p:txBody>
      </p:sp>
      <p:sp>
        <p:nvSpPr>
          <p:cNvPr id="235" name="Google Shape;235;p42"/>
          <p:cNvSpPr txBox="1"/>
          <p:nvPr/>
        </p:nvSpPr>
        <p:spPr>
          <a:xfrm>
            <a:off x="6412863" y="2549800"/>
            <a:ext cx="217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zeros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3"/>
          <p:cNvSpPr txBox="1"/>
          <p:nvPr/>
        </p:nvSpPr>
        <p:spPr>
          <a:xfrm>
            <a:off x="270725" y="121875"/>
            <a:ext cx="8583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latin typeface="Montserrat ExtraBold"/>
                <a:ea typeface="Montserrat ExtraBold"/>
                <a:cs typeface="Montserrat ExtraBold"/>
                <a:sym typeface="Montserrat ExtraBold"/>
              </a:rPr>
              <a:t>Explain which model is the best model fitting your training set? </a:t>
            </a:r>
            <a:endParaRPr sz="2400">
              <a:solidFill>
                <a:schemeClr val="lt2"/>
              </a:solidFill>
              <a:latin typeface="Montserrat ExtraBold"/>
              <a:ea typeface="Montserrat ExtraBold"/>
              <a:cs typeface="Montserrat ExtraBold"/>
              <a:sym typeface="Montserrat ExtraBold"/>
            </a:endParaRPr>
          </a:p>
          <a:p>
            <a:pPr marL="0" lvl="0" indent="0" algn="l" rtl="0">
              <a:spcBef>
                <a:spcPts val="0"/>
              </a:spcBef>
              <a:spcAft>
                <a:spcPts val="0"/>
              </a:spcAft>
              <a:buNone/>
            </a:pPr>
            <a:endParaRPr sz="2400">
              <a:solidFill>
                <a:schemeClr val="dk2"/>
              </a:solidFill>
              <a:latin typeface="Montserrat"/>
              <a:ea typeface="Montserrat"/>
              <a:cs typeface="Montserrat"/>
              <a:sym typeface="Montserrat"/>
            </a:endParaRPr>
          </a:p>
        </p:txBody>
      </p:sp>
      <p:sp>
        <p:nvSpPr>
          <p:cNvPr id="241" name="Google Shape;241;p43"/>
          <p:cNvSpPr txBox="1"/>
          <p:nvPr/>
        </p:nvSpPr>
        <p:spPr>
          <a:xfrm>
            <a:off x="397125" y="1116200"/>
            <a:ext cx="8746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The best model is model 4, but we have an overfitting problem for the model, as our training loss is getting lower while our validation loss is not.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p:txBody>
      </p:sp>
      <p:pic>
        <p:nvPicPr>
          <p:cNvPr id="242" name="Google Shape;242;p43"/>
          <p:cNvPicPr preferRelativeResize="0"/>
          <p:nvPr/>
        </p:nvPicPr>
        <p:blipFill>
          <a:blip r:embed="rId3">
            <a:alphaModFix/>
          </a:blip>
          <a:stretch>
            <a:fillRect/>
          </a:stretch>
        </p:blipFill>
        <p:spPr>
          <a:xfrm>
            <a:off x="118324" y="1984775"/>
            <a:ext cx="3582849" cy="2782426"/>
          </a:xfrm>
          <a:prstGeom prst="rect">
            <a:avLst/>
          </a:prstGeom>
          <a:noFill/>
          <a:ln>
            <a:noFill/>
          </a:ln>
        </p:spPr>
      </p:pic>
      <p:pic>
        <p:nvPicPr>
          <p:cNvPr id="243" name="Google Shape;243;p43"/>
          <p:cNvPicPr preferRelativeResize="0"/>
          <p:nvPr/>
        </p:nvPicPr>
        <p:blipFill>
          <a:blip r:embed="rId4">
            <a:alphaModFix/>
          </a:blip>
          <a:stretch>
            <a:fillRect/>
          </a:stretch>
        </p:blipFill>
        <p:spPr>
          <a:xfrm>
            <a:off x="5652850" y="1984775"/>
            <a:ext cx="3429782" cy="2782425"/>
          </a:xfrm>
          <a:prstGeom prst="rect">
            <a:avLst/>
          </a:prstGeom>
          <a:noFill/>
          <a:ln>
            <a:noFill/>
          </a:ln>
        </p:spPr>
      </p:pic>
      <p:sp>
        <p:nvSpPr>
          <p:cNvPr id="244" name="Google Shape;244;p43"/>
          <p:cNvSpPr txBox="1"/>
          <p:nvPr/>
        </p:nvSpPr>
        <p:spPr>
          <a:xfrm>
            <a:off x="3852313" y="2675638"/>
            <a:ext cx="1649400" cy="1400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lt1"/>
                </a:solidFill>
                <a:latin typeface="Montserrat"/>
                <a:ea typeface="Montserrat"/>
                <a:cs typeface="Montserrat"/>
                <a:sym typeface="Montserrat"/>
              </a:rPr>
              <a:t>Using L2 regularization</a:t>
            </a:r>
            <a:endParaRPr sz="10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00">
              <a:solidFill>
                <a:schemeClr val="lt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000">
                <a:solidFill>
                  <a:schemeClr val="lt1"/>
                </a:solidFill>
                <a:latin typeface="Montserrat"/>
                <a:ea typeface="Montserrat"/>
                <a:cs typeface="Montserrat"/>
                <a:sym typeface="Montserrat"/>
              </a:rPr>
              <a:t>(λ)</a:t>
            </a:r>
            <a:endParaRPr sz="1000">
              <a:solidFill>
                <a:schemeClr val="lt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000">
                <a:solidFill>
                  <a:schemeClr val="lt1"/>
                </a:solidFill>
                <a:latin typeface="Montserrat"/>
                <a:ea typeface="Montserrat"/>
                <a:cs typeface="Montserrat"/>
                <a:sym typeface="Montserrat"/>
              </a:rPr>
              <a:t>0.001</a:t>
            </a:r>
            <a:endParaRPr sz="1000">
              <a:solidFill>
                <a:schemeClr val="lt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000">
                <a:solidFill>
                  <a:schemeClr val="lt1"/>
                </a:solidFill>
                <a:latin typeface="Montserrat"/>
                <a:ea typeface="Montserrat"/>
                <a:cs typeface="Montserrat"/>
                <a:sym typeface="Montserrat"/>
              </a:rPr>
              <a:t>0.005</a:t>
            </a:r>
            <a:endParaRPr sz="1000">
              <a:solidFill>
                <a:schemeClr val="lt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000">
                <a:solidFill>
                  <a:schemeClr val="lt1"/>
                </a:solidFill>
                <a:latin typeface="Montserrat"/>
                <a:ea typeface="Montserrat"/>
                <a:cs typeface="Montserrat"/>
                <a:sym typeface="Montserrat"/>
              </a:rPr>
              <a:t>0.01</a:t>
            </a:r>
            <a:endParaRPr sz="1000">
              <a:solidFill>
                <a:schemeClr val="lt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000">
                <a:solidFill>
                  <a:schemeClr val="lt1"/>
                </a:solidFill>
                <a:latin typeface="Montserrat"/>
                <a:ea typeface="Montserrat"/>
                <a:cs typeface="Montserrat"/>
                <a:sym typeface="Montserrat"/>
              </a:rPr>
              <a:t>0.05</a:t>
            </a:r>
            <a:endParaRPr sz="1000">
              <a:solidFill>
                <a:schemeClr val="lt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000">
                <a:solidFill>
                  <a:schemeClr val="lt1"/>
                </a:solidFill>
                <a:latin typeface="Montserrat"/>
                <a:ea typeface="Montserrat"/>
                <a:cs typeface="Montserrat"/>
                <a:sym typeface="Montserrat"/>
              </a:rPr>
              <a:t>0.1</a:t>
            </a:r>
            <a:endParaRPr sz="1000">
              <a:solidFill>
                <a:schemeClr val="lt1"/>
              </a:solidFill>
              <a:latin typeface="Montserrat"/>
              <a:ea typeface="Montserrat"/>
              <a:cs typeface="Montserrat"/>
              <a:sym typeface="Montserrat"/>
            </a:endParaRPr>
          </a:p>
        </p:txBody>
      </p:sp>
      <p:cxnSp>
        <p:nvCxnSpPr>
          <p:cNvPr id="245" name="Google Shape;245;p43"/>
          <p:cNvCxnSpPr/>
          <p:nvPr/>
        </p:nvCxnSpPr>
        <p:spPr>
          <a:xfrm>
            <a:off x="3984450" y="2247450"/>
            <a:ext cx="1446300" cy="15000"/>
          </a:xfrm>
          <a:prstGeom prst="straightConnector1">
            <a:avLst/>
          </a:prstGeom>
          <a:noFill/>
          <a:ln w="9525" cap="flat" cmpd="sng">
            <a:solidFill>
              <a:schemeClr val="dk2"/>
            </a:solidFill>
            <a:prstDash val="solid"/>
            <a:round/>
            <a:headEnd type="none" w="med" len="med"/>
            <a:tailEnd type="triangle" w="med" len="med"/>
          </a:ln>
        </p:spPr>
      </p:cxnSp>
      <p:sp>
        <p:nvSpPr>
          <p:cNvPr id="246" name="Google Shape;246;p43"/>
          <p:cNvSpPr txBox="1"/>
          <p:nvPr/>
        </p:nvSpPr>
        <p:spPr>
          <a:xfrm>
            <a:off x="6082625" y="158457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Montserrat"/>
                <a:ea typeface="Montserrat"/>
                <a:cs typeface="Montserrat"/>
                <a:sym typeface="Montserrat"/>
              </a:rPr>
              <a:t>Using L2 regularization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p:nvPr/>
        </p:nvSpPr>
        <p:spPr>
          <a:xfrm>
            <a:off x="568500" y="358775"/>
            <a:ext cx="7424100" cy="9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latin typeface="Montserrat ExtraBold"/>
                <a:ea typeface="Montserrat ExtraBold"/>
                <a:cs typeface="Montserrat ExtraBold"/>
                <a:sym typeface="Montserrat ExtraBold"/>
              </a:rPr>
              <a:t>Improve validation performance</a:t>
            </a:r>
            <a:endParaRPr sz="2400">
              <a:solidFill>
                <a:schemeClr val="dk2"/>
              </a:solidFill>
              <a:latin typeface="Montserrat"/>
              <a:ea typeface="Montserrat"/>
              <a:cs typeface="Montserrat"/>
              <a:sym typeface="Montserrat"/>
            </a:endParaRPr>
          </a:p>
        </p:txBody>
      </p:sp>
      <p:pic>
        <p:nvPicPr>
          <p:cNvPr id="252" name="Google Shape;252;p44"/>
          <p:cNvPicPr preferRelativeResize="0"/>
          <p:nvPr/>
        </p:nvPicPr>
        <p:blipFill>
          <a:blip r:embed="rId3">
            <a:alphaModFix/>
          </a:blip>
          <a:stretch>
            <a:fillRect/>
          </a:stretch>
        </p:blipFill>
        <p:spPr>
          <a:xfrm>
            <a:off x="327150" y="1757225"/>
            <a:ext cx="4075249" cy="3114774"/>
          </a:xfrm>
          <a:prstGeom prst="rect">
            <a:avLst/>
          </a:prstGeom>
          <a:noFill/>
          <a:ln>
            <a:noFill/>
          </a:ln>
        </p:spPr>
      </p:pic>
      <p:sp>
        <p:nvSpPr>
          <p:cNvPr id="253" name="Google Shape;253;p44"/>
          <p:cNvSpPr txBox="1"/>
          <p:nvPr/>
        </p:nvSpPr>
        <p:spPr>
          <a:xfrm>
            <a:off x="949500" y="1190975"/>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Montserrat"/>
                <a:ea typeface="Montserrat"/>
                <a:cs typeface="Montserrat"/>
                <a:sym typeface="Montserrat"/>
              </a:rPr>
              <a:t>Using dropout regularization</a:t>
            </a:r>
            <a:endParaRPr/>
          </a:p>
        </p:txBody>
      </p:sp>
      <p:pic>
        <p:nvPicPr>
          <p:cNvPr id="254" name="Google Shape;254;p44"/>
          <p:cNvPicPr preferRelativeResize="0"/>
          <p:nvPr/>
        </p:nvPicPr>
        <p:blipFill>
          <a:blip r:embed="rId4">
            <a:alphaModFix/>
          </a:blip>
          <a:stretch>
            <a:fillRect/>
          </a:stretch>
        </p:blipFill>
        <p:spPr>
          <a:xfrm>
            <a:off x="4860123" y="1757225"/>
            <a:ext cx="4038677" cy="3114775"/>
          </a:xfrm>
          <a:prstGeom prst="rect">
            <a:avLst/>
          </a:prstGeom>
          <a:noFill/>
          <a:ln>
            <a:noFill/>
          </a:ln>
        </p:spPr>
      </p:pic>
      <p:sp>
        <p:nvSpPr>
          <p:cNvPr id="255" name="Google Shape;255;p44"/>
          <p:cNvSpPr txBox="1"/>
          <p:nvPr/>
        </p:nvSpPr>
        <p:spPr>
          <a:xfrm>
            <a:off x="4860125" y="990875"/>
            <a:ext cx="42051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chemeClr val="lt1"/>
                </a:solidFill>
                <a:latin typeface="Montserrat"/>
                <a:ea typeface="Montserrat"/>
                <a:cs typeface="Montserrat"/>
                <a:sym typeface="Montserrat"/>
              </a:rPr>
              <a:t>Using a mixture of dropout regularization and L2 regularization</a:t>
            </a:r>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665</Words>
  <Application>Microsoft Macintosh PowerPoint</Application>
  <PresentationFormat>如螢幕大小 (16:9)</PresentationFormat>
  <Paragraphs>113</Paragraphs>
  <Slides>13</Slides>
  <Notes>13</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13</vt:i4>
      </vt:variant>
    </vt:vector>
  </HeadingPairs>
  <TitlesOfParts>
    <vt:vector size="18" baseType="lpstr">
      <vt:lpstr>Arial</vt:lpstr>
      <vt:lpstr>Montserrat Medium</vt:lpstr>
      <vt:lpstr>Montserrat</vt:lpstr>
      <vt:lpstr>Montserrat ExtraBold</vt:lpstr>
      <vt:lpstr>Futuristic Background by Slidesgo</vt:lpstr>
      <vt:lpstr>Deepfake and Real Images</vt:lpstr>
      <vt:lpstr>Table for summary statistics </vt:lpstr>
      <vt:lpstr>Outcome variable</vt:lpstr>
      <vt:lpstr>The metric(s) we using to evaluate training performance</vt:lpstr>
      <vt:lpstr>e. Using a better optimization algorithm </vt:lpstr>
      <vt:lpstr>PowerPoint 簡報</vt:lpstr>
      <vt:lpstr>PowerPoint 簡報</vt:lpstr>
      <vt:lpstr>PowerPoint 簡報</vt:lpstr>
      <vt:lpstr>PowerPoint 簡報</vt:lpstr>
      <vt:lpstr>PowerPoint 簡報</vt:lpstr>
      <vt:lpstr>PowerPoint 簡報</vt:lpstr>
      <vt:lpstr>PowerPoint 簡報</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and Real Images</dc:title>
  <cp:lastModifiedBy>kai wen Lai</cp:lastModifiedBy>
  <cp:revision>1</cp:revision>
  <dcterms:modified xsi:type="dcterms:W3CDTF">2024-09-23T01:40:19Z</dcterms:modified>
</cp:coreProperties>
</file>